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9144000" cy="5143500" type="screen16x9"/>
  <p:notesSz cx="6858000" cy="9144000"/>
  <p:embeddedFontLst>
    <p:embeddedFont>
      <p:font typeface="Lexend" panose="020B0604020202020204" charset="0"/>
      <p:regular r:id="rId24"/>
      <p:bold r:id="rId25"/>
    </p:embeddedFont>
    <p:embeddedFont>
      <p:font typeface="Lexend Black" panose="020B0604020202020204" charset="0"/>
      <p:bold r:id="rId26"/>
    </p:embeddedFont>
    <p:embeddedFont>
      <p:font typeface="Lexend ExtraLight" panose="020B0604020202020204" charset="0"/>
      <p:regular r:id="rId27"/>
      <p:bold r:id="rId28"/>
    </p:embeddedFont>
    <p:embeddedFont>
      <p:font typeface="Lexend Light" panose="020B0604020202020204" charset="0"/>
      <p:regular r:id="rId29"/>
      <p:bold r:id="rId30"/>
    </p:embeddedFont>
    <p:embeddedFont>
      <p:font typeface="Lexend Medium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3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d9dbb3f7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d9dbb3f7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d9dbb3f72_7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7d9dbb3f72_7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d9dbb3f72_7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7d9dbb3f72_7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d9dbb3f72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7d9dbb3f72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9dbb3f72_2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7d9dbb3f72_2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d9dbb3f72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d9dbb3f72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d9dbb3f72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d9dbb3f72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d9dbb3f72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7d9dbb3f72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d9dbb3f72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d9dbb3f72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d9dbb3f72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7d9dbb3f72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7d9dbb3f72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7d9dbb3f72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7d9dbb3f72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7d9dbb3f72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7d9dbb3f72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7d9dbb3f72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d9dbb3f72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7d9dbb3f72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7d9dbb3f72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7d9dbb3f72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7d9dbb3f72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7d9dbb3f72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d9dbb3f72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d9dbb3f72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d9dbb3f72_7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d9dbb3f72_7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7d9dbb3f72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7d9dbb3f72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d9dbb3f72_7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7d9dbb3f72_7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d9dbb3f7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7d9dbb3f7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667175" y="2210025"/>
            <a:ext cx="56103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¡Bienvenidos!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/>
        </p:nvSpPr>
        <p:spPr>
          <a:xfrm>
            <a:off x="531225" y="1059800"/>
            <a:ext cx="8048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531225" y="1508575"/>
            <a:ext cx="3925200" cy="2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1.5 millones de personas</a:t>
            </a:r>
            <a:r>
              <a:rPr lang="en" sz="24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endParaRPr sz="24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fuera de la fuerza laboral</a:t>
            </a: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20" name="Google Shape;120;p23"/>
          <p:cNvSpPr txBox="1"/>
          <p:nvPr/>
        </p:nvSpPr>
        <p:spPr>
          <a:xfrm>
            <a:off x="5490475" y="356775"/>
            <a:ext cx="2709000" cy="21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232,000</a:t>
            </a:r>
            <a:r>
              <a:rPr lang="en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no trabajan porque están en la escuela.</a:t>
            </a: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4">
            <a:alphaModFix/>
          </a:blip>
          <a:srcRect l="26193" t="9101" r="10382" b="27475"/>
          <a:stretch/>
        </p:blipFill>
        <p:spPr>
          <a:xfrm>
            <a:off x="3975450" y="676517"/>
            <a:ext cx="1311002" cy="87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 rotWithShape="1">
          <a:blip r:embed="rId5">
            <a:alphaModFix/>
          </a:blip>
          <a:srcRect l="26720" t="7894" r="18264" b="37130"/>
          <a:stretch/>
        </p:blipFill>
        <p:spPr>
          <a:xfrm>
            <a:off x="3975450" y="1862192"/>
            <a:ext cx="1311002" cy="87378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5540875" y="3012800"/>
            <a:ext cx="29508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53,000</a:t>
            </a:r>
            <a:r>
              <a:rPr lang="en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personas indican que es por alguna enfermedad, condición o impedimento.</a:t>
            </a: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 rotWithShape="1">
          <a:blip r:embed="rId6">
            <a:alphaModFix/>
          </a:blip>
          <a:srcRect l="22171" t="21047" r="12056" b="13180"/>
          <a:stretch/>
        </p:blipFill>
        <p:spPr>
          <a:xfrm>
            <a:off x="3975450" y="3012792"/>
            <a:ext cx="1311002" cy="87378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/>
        </p:nvSpPr>
        <p:spPr>
          <a:xfrm>
            <a:off x="5540875" y="1862200"/>
            <a:ext cx="30000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215,000</a:t>
            </a:r>
            <a:r>
              <a:rPr lang="en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reportan que es por motivo de incapacidad.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/>
        </p:nvSpPr>
        <p:spPr>
          <a:xfrm>
            <a:off x="3076963" y="1632738"/>
            <a:ext cx="46875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566,000</a:t>
            </a:r>
            <a:r>
              <a:rPr lang="en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tienen menos de 55 años y por alguna razón u otra no forman parte del mercado laboral.</a:t>
            </a: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31" name="Google Shape;131;p24"/>
          <p:cNvSpPr txBox="1"/>
          <p:nvPr/>
        </p:nvSpPr>
        <p:spPr>
          <a:xfrm>
            <a:off x="3061250" y="442425"/>
            <a:ext cx="46266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51,000</a:t>
            </a:r>
            <a:r>
              <a:rPr lang="en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se consideran muy joven o avanzado en edad para trabajar.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32" name="Google Shape;132;p24"/>
          <p:cNvPicPr preferRelativeResize="0"/>
          <p:nvPr/>
        </p:nvPicPr>
        <p:blipFill rotWithShape="1">
          <a:blip r:embed="rId4">
            <a:alphaModFix/>
          </a:blip>
          <a:srcRect l="12421" t="48930" r="26145"/>
          <a:stretch/>
        </p:blipFill>
        <p:spPr>
          <a:xfrm>
            <a:off x="1696837" y="1999904"/>
            <a:ext cx="1311002" cy="87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 rotWithShape="1">
          <a:blip r:embed="rId5">
            <a:alphaModFix/>
          </a:blip>
          <a:srcRect t="7596" b="47980"/>
          <a:stretch/>
        </p:blipFill>
        <p:spPr>
          <a:xfrm>
            <a:off x="1681125" y="3213817"/>
            <a:ext cx="1311001" cy="87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 rotWithShape="1">
          <a:blip r:embed="rId6">
            <a:alphaModFix/>
          </a:blip>
          <a:srcRect l="26687" t="9916" r="26687" b="34837"/>
          <a:stretch/>
        </p:blipFill>
        <p:spPr>
          <a:xfrm>
            <a:off x="1681125" y="859167"/>
            <a:ext cx="1311002" cy="87378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3146575" y="3046350"/>
            <a:ext cx="45483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60%</a:t>
            </a:r>
            <a:r>
              <a:rPr lang="en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de los que no están insertados en el mercado laboral son mujeres.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/>
        </p:nvSpPr>
        <p:spPr>
          <a:xfrm>
            <a:off x="353000" y="1920050"/>
            <a:ext cx="8048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Poblaciones</a:t>
            </a:r>
            <a:r>
              <a:rPr lang="en" sz="42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a impactar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/>
        </p:nvSpPr>
        <p:spPr>
          <a:xfrm>
            <a:off x="361350" y="392050"/>
            <a:ext cx="8048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Poblaciones</a:t>
            </a:r>
            <a:r>
              <a:rPr lang="en" sz="42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a impactar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 rotWithShape="1">
          <a:blip r:embed="rId4">
            <a:alphaModFix/>
          </a:blip>
          <a:srcRect l="18917" t="3873" r="36381"/>
          <a:stretch/>
        </p:blipFill>
        <p:spPr>
          <a:xfrm>
            <a:off x="3599207" y="2019325"/>
            <a:ext cx="1501532" cy="21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3568913" y="1373375"/>
            <a:ext cx="15621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Diversidad Funcional</a:t>
            </a:r>
            <a:endParaRPr sz="1500">
              <a:solidFill>
                <a:srgbClr val="FFFF00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5">
            <a:alphaModFix/>
          </a:blip>
          <a:srcRect l="40415" t="8898" r="38230" b="39123"/>
          <a:stretch/>
        </p:blipFill>
        <p:spPr>
          <a:xfrm>
            <a:off x="5582544" y="2019325"/>
            <a:ext cx="1501532" cy="21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5552250" y="1373375"/>
            <a:ext cx="15621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Adultos</a:t>
            </a:r>
            <a:endParaRPr sz="15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mayores</a:t>
            </a:r>
            <a:endParaRPr sz="15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6">
            <a:alphaModFix/>
          </a:blip>
          <a:srcRect l="20385" t="23531" r="29992" b="29063"/>
          <a:stretch/>
        </p:blipFill>
        <p:spPr>
          <a:xfrm>
            <a:off x="1615882" y="2019325"/>
            <a:ext cx="1501531" cy="21521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1585600" y="1453150"/>
            <a:ext cx="1562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Jóvenes</a:t>
            </a:r>
            <a:endParaRPr sz="1500">
              <a:solidFill>
                <a:srgbClr val="FFFF00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/>
        </p:nvSpPr>
        <p:spPr>
          <a:xfrm>
            <a:off x="361350" y="392050"/>
            <a:ext cx="8048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Poblaciones</a:t>
            </a:r>
            <a:r>
              <a:rPr lang="en" sz="42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a impactar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3568913" y="1373375"/>
            <a:ext cx="15621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Antecedentes</a:t>
            </a:r>
            <a:endParaRPr sz="15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penales</a:t>
            </a:r>
            <a:endParaRPr sz="15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5552250" y="1373375"/>
            <a:ext cx="15621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Asistencia</a:t>
            </a:r>
            <a:endParaRPr sz="15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social</a:t>
            </a:r>
            <a:endParaRPr sz="15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 l="19213" t="8646" r="47390" b="19534"/>
          <a:stretch/>
        </p:blipFill>
        <p:spPr>
          <a:xfrm>
            <a:off x="1615882" y="2019325"/>
            <a:ext cx="1501532" cy="21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/>
          <p:nvPr/>
        </p:nvSpPr>
        <p:spPr>
          <a:xfrm>
            <a:off x="1585600" y="1453150"/>
            <a:ext cx="15621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Mujeres</a:t>
            </a:r>
            <a:endParaRPr sz="1500">
              <a:solidFill>
                <a:srgbClr val="FFFF00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 rotWithShape="1">
          <a:blip r:embed="rId5">
            <a:alphaModFix/>
          </a:blip>
          <a:srcRect l="33052" t="1747" r="28058" b="14619"/>
          <a:stretch/>
        </p:blipFill>
        <p:spPr>
          <a:xfrm>
            <a:off x="3634932" y="2019325"/>
            <a:ext cx="1501532" cy="21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6">
            <a:alphaModFix/>
          </a:blip>
          <a:srcRect l="31784" t="11685" r="28460" b="2513"/>
          <a:stretch/>
        </p:blipFill>
        <p:spPr>
          <a:xfrm>
            <a:off x="5582532" y="2019325"/>
            <a:ext cx="1501532" cy="21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/>
        </p:nvSpPr>
        <p:spPr>
          <a:xfrm>
            <a:off x="2778075" y="2067750"/>
            <a:ext cx="3588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Iniciativas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/>
        </p:nvSpPr>
        <p:spPr>
          <a:xfrm>
            <a:off x="531225" y="632425"/>
            <a:ext cx="62211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Ferias</a:t>
            </a:r>
            <a:r>
              <a:rPr lang="en" sz="4200" dirty="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4200" dirty="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de empleo</a:t>
            </a:r>
            <a:endParaRPr sz="4200" dirty="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73" name="Google Shape;1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725" y="1733200"/>
            <a:ext cx="2227525" cy="22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4542" y="1640425"/>
            <a:ext cx="5677835" cy="2558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2;p29">
            <a:extLst>
              <a:ext uri="{FF2B5EF4-FFF2-40B4-BE49-F238E27FC236}">
                <a16:creationId xmlns:a16="http://schemas.microsoft.com/office/drawing/2014/main" id="{EA1CDBCC-3AB0-C161-3247-EECCC292F0C8}"/>
              </a:ext>
            </a:extLst>
          </p:cNvPr>
          <p:cNvSpPr txBox="1"/>
          <p:nvPr/>
        </p:nvSpPr>
        <p:spPr>
          <a:xfrm>
            <a:off x="1926640" y="4198551"/>
            <a:ext cx="4854263" cy="48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Horario</a:t>
            </a:r>
            <a:r>
              <a:rPr lang="en" sz="2400" dirty="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2400" dirty="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de </a:t>
            </a:r>
            <a:r>
              <a:rPr lang="en-US" sz="2400" dirty="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9:00 a.m. a 6:00 p.m.</a:t>
            </a:r>
            <a:endParaRPr sz="2400" dirty="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/>
        </p:nvSpPr>
        <p:spPr>
          <a:xfrm>
            <a:off x="439075" y="620725"/>
            <a:ext cx="63126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Vestido</a:t>
            </a:r>
            <a:r>
              <a:rPr lang="en" sz="42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al éxito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439075" y="1707950"/>
            <a:ext cx="4309200" cy="21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Crearemos un espacio en nuestras ferias de empleo, para recibir donaciones de ropa y zapatos, para que personas vayan a sus entrevistas y empleos nuevos Vestidos para el Éxito.</a:t>
            </a:r>
            <a:endParaRPr sz="13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 rotWithShape="1">
          <a:blip r:embed="rId4">
            <a:alphaModFix/>
          </a:blip>
          <a:srcRect t="2048" b="8481"/>
          <a:stretch/>
        </p:blipFill>
        <p:spPr>
          <a:xfrm>
            <a:off x="5106450" y="1707950"/>
            <a:ext cx="3560294" cy="212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/>
        </p:nvSpPr>
        <p:spPr>
          <a:xfrm>
            <a:off x="477250" y="620725"/>
            <a:ext cx="62211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Ruta</a:t>
            </a:r>
            <a:r>
              <a:rPr lang="en" sz="42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empresarial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87" name="Google Shape;187;p31"/>
          <p:cNvSpPr txBox="1"/>
          <p:nvPr/>
        </p:nvSpPr>
        <p:spPr>
          <a:xfrm>
            <a:off x="477250" y="1843850"/>
            <a:ext cx="4425000" cy="21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Maximizar alianzas con el sector privado a través de un programa de visitas, con el propósito de compartir datos sobre servicios, disponibilidad de empleo, fomentar la inclusión, entre otros. </a:t>
            </a:r>
            <a:endParaRPr sz="1350">
              <a:solidFill>
                <a:srgbClr val="FFFF00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4">
            <a:alphaModFix/>
          </a:blip>
          <a:srcRect l="22040" r="22034"/>
          <a:stretch/>
        </p:blipFill>
        <p:spPr>
          <a:xfrm>
            <a:off x="5106450" y="1843850"/>
            <a:ext cx="3560294" cy="21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/>
        </p:nvSpPr>
        <p:spPr>
          <a:xfrm>
            <a:off x="1157675" y="1891425"/>
            <a:ext cx="6390900" cy="27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94" name="Google Shape;194;p32"/>
          <p:cNvPicPr preferRelativeResize="0"/>
          <p:nvPr/>
        </p:nvPicPr>
        <p:blipFill rotWithShape="1">
          <a:blip r:embed="rId4">
            <a:alphaModFix/>
          </a:blip>
          <a:srcRect l="-2753" t="-3316" r="-2753" b="-3327"/>
          <a:stretch/>
        </p:blipFill>
        <p:spPr>
          <a:xfrm>
            <a:off x="2749325" y="539325"/>
            <a:ext cx="3026008" cy="271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 txBox="1"/>
          <p:nvPr/>
        </p:nvSpPr>
        <p:spPr>
          <a:xfrm>
            <a:off x="2049813" y="3355000"/>
            <a:ext cx="4425000" cy="21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Fecha:</a:t>
            </a:r>
            <a:r>
              <a:rPr lang="en" sz="145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17 de octubre de 2023</a:t>
            </a:r>
            <a:endParaRPr sz="145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Lugar: </a:t>
            </a:r>
            <a:r>
              <a:rPr lang="en" sz="145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Coca-Cola Music Hall</a:t>
            </a:r>
            <a:endParaRPr sz="145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Hora:</a:t>
            </a:r>
            <a:r>
              <a:rPr lang="en" sz="145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145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8 a.m. a 12 p.m.</a:t>
            </a:r>
            <a:endParaRPr sz="1450">
              <a:solidFill>
                <a:srgbClr val="FFFF00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1140425" y="1772275"/>
            <a:ext cx="75564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Hon. Pedro R. Pierluisi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1232975" y="2351250"/>
            <a:ext cx="7091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Gobernador de Puerto Rico</a:t>
            </a:r>
            <a:r>
              <a:rPr lang="en" sz="34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/>
          <p:nvPr/>
        </p:nvSpPr>
        <p:spPr>
          <a:xfrm>
            <a:off x="2985000" y="2067750"/>
            <a:ext cx="3174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¡Gracias!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/>
        </p:nvSpPr>
        <p:spPr>
          <a:xfrm>
            <a:off x="-292500" y="1333950"/>
            <a:ext cx="9729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Gabriel Maldonado-González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75" name="Google Shape;75;p17"/>
          <p:cNvSpPr txBox="1"/>
          <p:nvPr/>
        </p:nvSpPr>
        <p:spPr>
          <a:xfrm>
            <a:off x="926625" y="2039825"/>
            <a:ext cx="70914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Secretario</a:t>
            </a:r>
            <a:endParaRPr sz="34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Departamento del Trabajo y Recursos Humanos</a:t>
            </a:r>
            <a:r>
              <a:rPr lang="en" sz="34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endParaRPr sz="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/>
        </p:nvSpPr>
        <p:spPr>
          <a:xfrm>
            <a:off x="531225" y="317500"/>
            <a:ext cx="8048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Datos del</a:t>
            </a:r>
            <a:r>
              <a:rPr lang="en" sz="42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mercado laboral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85" name="Google Shape;85;p19"/>
          <p:cNvSpPr txBox="1"/>
          <p:nvPr/>
        </p:nvSpPr>
        <p:spPr>
          <a:xfrm>
            <a:off x="531225" y="2819075"/>
            <a:ext cx="3880500" cy="12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Tasa de desempleo: </a:t>
            </a:r>
            <a:r>
              <a:rPr lang="en" sz="16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6.2</a:t>
            </a:r>
            <a:r>
              <a:rPr lang="en" sz="15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%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-2.8 puntos vs. enero de 2021 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19 meses consecutivos</a:t>
            </a: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en </a:t>
            </a:r>
            <a:r>
              <a:rPr lang="en" sz="15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6.5%</a:t>
            </a:r>
            <a:b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 menos. </a:t>
            </a:r>
            <a:r>
              <a:rPr lang="en" sz="1300">
                <a:solidFill>
                  <a:srgbClr val="FEFF00"/>
                </a:solidFill>
                <a:latin typeface="Lexend Light"/>
                <a:ea typeface="Lexend Light"/>
                <a:cs typeface="Lexend Light"/>
                <a:sym typeface="Lexend Light"/>
              </a:rPr>
              <a:t>¡De las más bajas en nuestra historia!</a:t>
            </a:r>
            <a:endParaRPr sz="1300">
              <a:solidFill>
                <a:srgbClr val="FEFF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6" name="Google Shape;86;p19"/>
          <p:cNvSpPr txBox="1"/>
          <p:nvPr/>
        </p:nvSpPr>
        <p:spPr>
          <a:xfrm>
            <a:off x="4906800" y="2759100"/>
            <a:ext cx="39681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Tasa de participación laboral: 43.4%</a:t>
            </a: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+3 puntos vs. enero de 2021. 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FEFF00"/>
                </a:solidFill>
                <a:latin typeface="Lexend Light"/>
                <a:ea typeface="Lexend Light"/>
                <a:cs typeface="Lexend Light"/>
                <a:sym typeface="Lexend Light"/>
              </a:rPr>
              <a:t>Una de las más altas desde el 2010.</a:t>
            </a:r>
            <a:endParaRPr>
              <a:solidFill>
                <a:srgbClr val="FEFF00"/>
              </a:solidFill>
            </a:endParaRPr>
          </a:p>
        </p:txBody>
      </p:sp>
      <p:pic>
        <p:nvPicPr>
          <p:cNvPr id="87" name="Google Shape;87;p19"/>
          <p:cNvPicPr preferRelativeResize="0"/>
          <p:nvPr/>
        </p:nvPicPr>
        <p:blipFill rotWithShape="1">
          <a:blip r:embed="rId4">
            <a:alphaModFix/>
          </a:blip>
          <a:srcRect l="-3632" r="-4792"/>
          <a:stretch/>
        </p:blipFill>
        <p:spPr>
          <a:xfrm>
            <a:off x="803272" y="1643950"/>
            <a:ext cx="2024704" cy="10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/>
          <p:cNvPicPr preferRelativeResize="0"/>
          <p:nvPr/>
        </p:nvPicPr>
        <p:blipFill rotWithShape="1">
          <a:blip r:embed="rId5">
            <a:alphaModFix/>
          </a:blip>
          <a:srcRect t="1606" b="1606"/>
          <a:stretch/>
        </p:blipFill>
        <p:spPr>
          <a:xfrm>
            <a:off x="5802126" y="1597925"/>
            <a:ext cx="1659300" cy="106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/>
        </p:nvSpPr>
        <p:spPr>
          <a:xfrm>
            <a:off x="531225" y="317500"/>
            <a:ext cx="8048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Datos del</a:t>
            </a:r>
            <a:r>
              <a:rPr lang="en" sz="42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42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mercado laboral</a:t>
            </a: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94" name="Google Shape;94;p20"/>
          <p:cNvSpPr txBox="1"/>
          <p:nvPr/>
        </p:nvSpPr>
        <p:spPr>
          <a:xfrm>
            <a:off x="280725" y="2327575"/>
            <a:ext cx="2892300" cy="27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Fuerza laboral: 1,179,000</a:t>
            </a: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+61,000 personas vs. enero de 2021. 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00"/>
                </a:solidFill>
                <a:latin typeface="Lexend Light"/>
                <a:ea typeface="Lexend Light"/>
                <a:cs typeface="Lexend Light"/>
                <a:sym typeface="Lexend Light"/>
              </a:rPr>
              <a:t>De los más altos desde el 2012.</a:t>
            </a:r>
            <a:endParaRPr sz="1300">
              <a:solidFill>
                <a:srgbClr val="FFFF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5" name="Google Shape;95;p20"/>
          <p:cNvSpPr txBox="1"/>
          <p:nvPr/>
        </p:nvSpPr>
        <p:spPr>
          <a:xfrm>
            <a:off x="3131025" y="2683600"/>
            <a:ext cx="3000000" cy="1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Empleo total: 1,105,000</a:t>
            </a: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191,000 trabajan por cuenta propia +87,000 vs. enero de 2021.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00"/>
                </a:solidFill>
                <a:latin typeface="Lexend Light"/>
                <a:ea typeface="Lexend Light"/>
                <a:cs typeface="Lexend Light"/>
                <a:sym typeface="Lexend Light"/>
              </a:rPr>
              <a:t>De los más altos desde el 2009.</a:t>
            </a:r>
            <a:endParaRPr sz="1300">
              <a:solidFill>
                <a:srgbClr val="FFFF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6" name="Google Shape;96;p20"/>
          <p:cNvSpPr txBox="1"/>
          <p:nvPr/>
        </p:nvSpPr>
        <p:spPr>
          <a:xfrm>
            <a:off x="6068850" y="2665900"/>
            <a:ext cx="30000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00"/>
                </a:solidFill>
                <a:latin typeface="Lexend"/>
                <a:ea typeface="Lexend"/>
                <a:cs typeface="Lexend"/>
                <a:sym typeface="Lexend"/>
              </a:rPr>
              <a:t>Empleo asalariado no agrícola:</a:t>
            </a:r>
            <a:r>
              <a:rPr lang="en"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en" sz="15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947,600</a:t>
            </a: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en"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(preliminar) </a:t>
            </a:r>
            <a:endParaRPr sz="1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+96,700 vs. enero de 2021.                                        </a:t>
            </a:r>
            <a:r>
              <a:rPr lang="en" sz="1300">
                <a:solidFill>
                  <a:srgbClr val="FFFF00"/>
                </a:solidFill>
                <a:latin typeface="Lexend Light"/>
                <a:ea typeface="Lexend Light"/>
                <a:cs typeface="Lexend Light"/>
                <a:sym typeface="Lexend Light"/>
              </a:rPr>
              <a:t>De los más altos desde el 2010.</a:t>
            </a:r>
            <a:endParaRPr sz="1300">
              <a:solidFill>
                <a:srgbClr val="FFFF00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1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6000" y="1430575"/>
            <a:ext cx="1919151" cy="12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 rotWithShape="1">
          <a:blip r:embed="rId5">
            <a:alphaModFix/>
          </a:blip>
          <a:srcRect l="-21834" t="-6562" r="-27107" b="21"/>
          <a:stretch/>
        </p:blipFill>
        <p:spPr>
          <a:xfrm>
            <a:off x="6330800" y="1563750"/>
            <a:ext cx="1565006" cy="100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 rotWithShape="1">
          <a:blip r:embed="rId6">
            <a:alphaModFix/>
          </a:blip>
          <a:srcRect l="-3632" r="-4792"/>
          <a:stretch/>
        </p:blipFill>
        <p:spPr>
          <a:xfrm>
            <a:off x="828325" y="1703901"/>
            <a:ext cx="1565001" cy="82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589675" y="1962400"/>
            <a:ext cx="8048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¿Quiénes se encuentran</a:t>
            </a:r>
            <a:r>
              <a:rPr lang="en" sz="35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n" sz="35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fuera del grupo trabajador?</a:t>
            </a:r>
            <a:endParaRPr sz="35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531225" y="1059800"/>
            <a:ext cx="8048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10" name="Google Shape;110;p22"/>
          <p:cNvSpPr txBox="1"/>
          <p:nvPr/>
        </p:nvSpPr>
        <p:spPr>
          <a:xfrm>
            <a:off x="531225" y="1508575"/>
            <a:ext cx="3925200" cy="2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1.5 millones de personas</a:t>
            </a:r>
            <a:r>
              <a:rPr lang="en" sz="24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endParaRPr sz="24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fuera de la fuerza laboral</a:t>
            </a: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111" name="Google Shape;111;p22"/>
          <p:cNvSpPr txBox="1"/>
          <p:nvPr/>
        </p:nvSpPr>
        <p:spPr>
          <a:xfrm>
            <a:off x="5483177" y="1304050"/>
            <a:ext cx="2550300" cy="26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483,000</a:t>
            </a:r>
            <a:r>
              <a:rPr lang="en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reportan que están fuera por motivo de oficios domésticos.</a:t>
            </a: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442,000</a:t>
            </a:r>
            <a:r>
              <a:rPr lang="en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 </a:t>
            </a:r>
            <a:r>
              <a:rPr lang="en" sz="15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rPr>
              <a:t>indican estar retirados.</a:t>
            </a:r>
            <a:endParaRPr sz="1500">
              <a:solidFill>
                <a:schemeClr val="lt1"/>
              </a:solidFill>
              <a:latin typeface="Lexend ExtraLight"/>
              <a:ea typeface="Lexend ExtraLight"/>
              <a:cs typeface="Lexend ExtraLight"/>
              <a:sym typeface="Lexend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 rotWithShape="1">
          <a:blip r:embed="rId4">
            <a:alphaModFix/>
          </a:blip>
          <a:srcRect l="14417" t="9768" r="21985" b="26634"/>
          <a:stretch/>
        </p:blipFill>
        <p:spPr>
          <a:xfrm>
            <a:off x="4093400" y="1346417"/>
            <a:ext cx="1311002" cy="87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 rotWithShape="1">
          <a:blip r:embed="rId5">
            <a:alphaModFix/>
          </a:blip>
          <a:srcRect l="17492" t="20680" r="14966" b="11779"/>
          <a:stretch/>
        </p:blipFill>
        <p:spPr>
          <a:xfrm>
            <a:off x="4093400" y="2724142"/>
            <a:ext cx="1311002" cy="873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419</Words>
  <Application>Microsoft Office PowerPoint</Application>
  <PresentationFormat>On-screen Show (16:9)</PresentationFormat>
  <Paragraphs>76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Lexend ExtraLight</vt:lpstr>
      <vt:lpstr>Lexend Medium</vt:lpstr>
      <vt:lpstr>Arial</vt:lpstr>
      <vt:lpstr>Lexend</vt:lpstr>
      <vt:lpstr>Lexend Black</vt:lpstr>
      <vt:lpstr>Lexend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HECTOR L. RIOS MIRANDA</dc:creator>
  <cp:lastModifiedBy>HECTOR L. RIOS MIRANDA</cp:lastModifiedBy>
  <cp:revision>4</cp:revision>
  <dcterms:modified xsi:type="dcterms:W3CDTF">2023-09-15T17:59:18Z</dcterms:modified>
</cp:coreProperties>
</file>